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5"/>
  </p:notesMasterIdLst>
  <p:sldIdLst>
    <p:sldId id="336" r:id="rId2"/>
    <p:sldId id="403" r:id="rId3"/>
    <p:sldId id="409" r:id="rId4"/>
    <p:sldId id="426" r:id="rId5"/>
    <p:sldId id="416" r:id="rId6"/>
    <p:sldId id="422" r:id="rId7"/>
    <p:sldId id="423" r:id="rId8"/>
    <p:sldId id="414" r:id="rId9"/>
    <p:sldId id="415" r:id="rId10"/>
    <p:sldId id="417" r:id="rId11"/>
    <p:sldId id="418" r:id="rId12"/>
    <p:sldId id="420" r:id="rId13"/>
    <p:sldId id="419" r:id="rId14"/>
    <p:sldId id="421" r:id="rId15"/>
    <p:sldId id="424" r:id="rId16"/>
    <p:sldId id="425" r:id="rId17"/>
    <p:sldId id="427" r:id="rId18"/>
    <p:sldId id="428" r:id="rId19"/>
    <p:sldId id="429" r:id="rId20"/>
    <p:sldId id="430" r:id="rId21"/>
    <p:sldId id="432" r:id="rId22"/>
    <p:sldId id="431" r:id="rId23"/>
    <p:sldId id="412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나눔스퀘어" panose="020B0600000101010101" pitchFamily="50" charset="-127"/>
      <p:regular r:id="rId36"/>
    </p:embeddedFont>
    <p:embeddedFont>
      <p:font typeface="나눔스퀘어 ExtraBold" panose="020B0600000101010101" pitchFamily="50" charset="-127"/>
      <p:bold r:id="rId37"/>
    </p:embeddedFont>
    <p:embeddedFont>
      <p:font typeface="나눔스퀘어 Light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786"/>
    <a:srgbClr val="EEEAEE"/>
    <a:srgbClr val="9D879D"/>
    <a:srgbClr val="D2C8D2"/>
    <a:srgbClr val="F8F6F8"/>
    <a:srgbClr val="FFEFF4"/>
    <a:srgbClr val="FEF8ED"/>
    <a:srgbClr val="F9EBDA"/>
    <a:srgbClr val="4EB1F4"/>
    <a:srgbClr val="65B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5602" autoAdjust="0"/>
  </p:normalViewPr>
  <p:slideViewPr>
    <p:cSldViewPr snapToGrid="0">
      <p:cViewPr varScale="1">
        <p:scale>
          <a:sx n="70" d="100"/>
          <a:sy n="70" d="100"/>
        </p:scale>
        <p:origin x="115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C08C4-ABFC-4246-9D78-73F6200BA507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D5F0-E7F6-40BE-88FE-2BB01C0BB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9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A%B8%88%EC%9C%B5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%ED%8E%80%EB%93%9C" TargetMode="External"/><Relationship Id="rId5" Type="http://schemas.openxmlformats.org/officeDocument/2006/relationships/hyperlink" Target="https://namu.wiki/w/%ED%9A%8C%EC%82%AC" TargetMode="External"/><Relationship Id="rId4" Type="http://schemas.openxmlformats.org/officeDocument/2006/relationships/hyperlink" Target="https://namu.wiki/w/%ED%88%AC%EC%9E%90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16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대안신용평가 체계를 구축하기 위해 활용한 데이터는 단말기기 단위 디지털 행태 정보, 휴대폰 결제 및 가맹점 정보, 기존 신용평가 모형에서 사용하고 있지 않은 카드 승인 정보 등이 있습니다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4:26 left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313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3개사 가명 결합 데이터로 데이터 마트를 구성하고 통계분석 및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분석을 통해 모형을 구축하였다.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모형 구축은 모형의 결과에 대한 설명력이 높고 모형 관리 및 시스템 운영이 안정적인 </a:t>
            </a:r>
            <a:r>
              <a:rPr lang="ko-KR" altLang="en-US" sz="12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 </a:t>
            </a:r>
            <a:r>
              <a:rPr lang="ko-KR" altLang="en-US" sz="12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 </a:t>
            </a:r>
            <a:r>
              <a:rPr lang="en-US" altLang="ko-KR" sz="12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Logistic</a:t>
            </a:r>
            <a:r>
              <a:rPr lang="ko-KR" altLang="en-US" sz="12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Regression</a:t>
            </a:r>
            <a:r>
              <a:rPr lang="en-US" altLang="ko-KR" sz="12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모형 결과에 대한 설명이 어렵지만 모형의 성능이 높은 것이 장점인 </a:t>
            </a:r>
            <a:r>
              <a:rPr lang="ko-KR" altLang="en-US" sz="12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r>
              <a:rPr lang="ko-KR" altLang="en-US" sz="12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GBM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하였습니다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/>
          </a:p>
          <a:p>
            <a:r>
              <a:rPr lang="en-US" altLang="ko-KR" dirty="0"/>
              <a:t>Black box </a:t>
            </a:r>
            <a:r>
              <a:rPr lang="ko-KR" altLang="en-US" dirty="0"/>
              <a:t>모형이란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KoPub Dotum"/>
              </a:rPr>
              <a:t>아웃풋은 </a:t>
            </a:r>
            <a:r>
              <a:rPr lang="ko-KR" altLang="en-US" sz="1800" b="0" i="0" dirty="0" err="1">
                <a:solidFill>
                  <a:srgbClr val="333333"/>
                </a:solidFill>
                <a:effectLst/>
                <a:latin typeface="KoPub Dotum"/>
              </a:rPr>
              <a:t>원하는대로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KoPub Dotum"/>
              </a:rPr>
              <a:t> 도출할 수 있지만 어떻게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KoPub Dotum"/>
              </a:rPr>
              <a:t>무엇을 근거로 그러한 결과가 나왔는지 알 수 없는 것을 말합니다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KoPub Dotum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KoPub Dotum"/>
              </a:rPr>
              <a:t>우리가 어떤 사물을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KoPub Dotum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KoPub Dotum"/>
              </a:rPr>
              <a:t>인형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KoPub Dotum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KoPub Dotum"/>
              </a:rPr>
              <a:t>이라고 인식했을 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KoPub Dotu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KoPub Dotum"/>
              </a:rPr>
              <a:t>어떤 과정을 거쳤는지 설명할 수 없는 것과 유사합니다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KoPub Dotu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분석기법에 대해 </a:t>
            </a:r>
            <a:r>
              <a:rPr lang="ko-KR" altLang="en-US" dirty="0" err="1"/>
              <a:t>자세히알아보겠습니다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125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시간상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Xgboost</a:t>
            </a:r>
            <a:r>
              <a:rPr lang="ko-KR" altLang="en-US" dirty="0"/>
              <a:t>와 </a:t>
            </a:r>
            <a:r>
              <a:rPr lang="en-US" altLang="ko-KR" dirty="0" err="1"/>
              <a:t>gbm</a:t>
            </a:r>
            <a:r>
              <a:rPr lang="ko-KR" altLang="en-US" dirty="0"/>
              <a:t>에 대해 </a:t>
            </a:r>
            <a:r>
              <a:rPr lang="ko-KR" altLang="en-US" dirty="0" err="1"/>
              <a:t>알기전</a:t>
            </a:r>
            <a:r>
              <a:rPr lang="ko-KR" altLang="en-US" dirty="0"/>
              <a:t> 이들은 모두 </a:t>
            </a:r>
            <a:r>
              <a:rPr lang="ko-KR" altLang="en-US" dirty="0" err="1"/>
              <a:t>부스팅알고리즘의</a:t>
            </a:r>
            <a:r>
              <a:rPr lang="ko-KR" altLang="en-US" dirty="0"/>
              <a:t> 예시기에</a:t>
            </a:r>
            <a:r>
              <a:rPr lang="en-US" altLang="ko-KR" dirty="0"/>
              <a:t>, </a:t>
            </a:r>
            <a:r>
              <a:rPr lang="ko-KR" altLang="en-US" dirty="0" err="1"/>
              <a:t>부스팅</a:t>
            </a:r>
            <a:r>
              <a:rPr lang="ko-KR" altLang="en-US" dirty="0"/>
              <a:t> 알고리즘에 대해 먼저 짚고 넘어가겠습니다</a:t>
            </a:r>
            <a:r>
              <a:rPr lang="en-US" altLang="ko-KR" dirty="0"/>
              <a:t>. </a:t>
            </a:r>
          </a:p>
          <a:p>
            <a:pPr algn="l"/>
            <a:r>
              <a:rPr lang="ko-KR" altLang="en-US" sz="1400" b="1" i="0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부스팅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알고리즘</a:t>
            </a:r>
            <a:endParaRPr lang="en-US" altLang="ko-KR" sz="1400" b="1" i="0" dirty="0">
              <a:solidFill>
                <a:srgbClr val="21252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개의 알고리즘이 순차적으로 학습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예측을 하면서 학습한 알고리즘의 예측이 틀린 데이터를 올바르게 예측할 수 있도록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알고리즘에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가중치를 부여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학습과 예측을 진행하는 방식이다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l">
              <a:buFont typeface="Symbol" panose="05050102010706020507" pitchFamily="18" charset="2"/>
              <a:buChar char="Þ"/>
            </a:pPr>
            <a:r>
              <a:rPr lang="ko-KR" altLang="en-US" sz="1200" b="1" i="0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부스팅은</a:t>
            </a:r>
            <a:r>
              <a:rPr lang="ko-KR" altLang="en-US" sz="1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기본적으로 앙상블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(Ensemble) </a:t>
            </a:r>
            <a:r>
              <a:rPr lang="ko-KR" altLang="en-US" sz="1200" b="1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</a:t>
            </a:r>
            <a:r>
              <a:rPr lang="ko-KR" altLang="en-US" sz="1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</a:t>
            </a:r>
            <a:r>
              <a:rPr lang="ko-KR" altLang="en-US" sz="1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추가된 형태입니다</a:t>
            </a:r>
            <a:r>
              <a:rPr lang="en-US" altLang="ko-KR" sz="1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b="0" i="0" dirty="0"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effectLst/>
                <a:latin typeface="Spoqa Han Sans"/>
              </a:rPr>
              <a:t>앙상블은 조화 또는 통일을 의미합니다</a:t>
            </a:r>
            <a:r>
              <a:rPr lang="en-US" altLang="ko-KR" b="0" i="0" dirty="0">
                <a:effectLst/>
                <a:latin typeface="Spoqa Han Sans"/>
              </a:rPr>
              <a:t>.</a:t>
            </a:r>
          </a:p>
          <a:p>
            <a:pPr algn="l"/>
            <a:endParaRPr lang="en-US" altLang="ko-KR" sz="12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1200" b="1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앙상블 알고리즘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은 여러 개의 결정 트리를 결합하여 하나의 결정 트리보다 더 좋은 성능을 내는 </a:t>
            </a:r>
            <a:r>
              <a:rPr lang="ko-KR" altLang="en-US" sz="120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기법입니다</a:t>
            </a:r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앙상블 학습의 핵심은 여러 개의 약 분류기 </a:t>
            </a:r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(Weak Classifier)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2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결합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강 분류기</a:t>
            </a:r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(Strong Classifier)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만드는 것이다</a:t>
            </a:r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그리하여 모델의 정확성이 향상된다</a:t>
            </a:r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앙상블 알고리즘은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Boosting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Bagging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나눠진다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sz="12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12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1200" b="1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 </a:t>
            </a:r>
            <a:r>
              <a:rPr lang="ko-KR" altLang="en-US" sz="1200" b="1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은 </a:t>
            </a:r>
            <a:r>
              <a:rPr lang="ko-KR" altLang="en-US" sz="1200" b="0" i="0" dirty="0">
                <a:solidFill>
                  <a:srgbClr val="040C2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순차적으로 레이어 층을 더해주기 때문에 순차모델이라 불리고 만들기도 쉽다</a:t>
            </a:r>
            <a:r>
              <a:rPr lang="ko-KR" altLang="en-US" sz="1200" b="0" dirty="0">
                <a:solidFill>
                  <a:srgbClr val="040C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장점이 있다</a:t>
            </a:r>
            <a:r>
              <a:rPr lang="en-US" altLang="ko-KR" sz="1200" b="0" dirty="0">
                <a:solidFill>
                  <a:srgbClr val="040C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/>
            <a:endParaRPr lang="en-US" altLang="ko-KR" sz="1200" b="0" dirty="0">
              <a:solidFill>
                <a:srgbClr val="040C2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b="0" i="0" dirty="0">
                <a:effectLst/>
                <a:latin typeface="Spoqa Han Sans"/>
              </a:rPr>
              <a:t>어떤 데이터의 값을 예측한다고 할 때</a:t>
            </a:r>
            <a:r>
              <a:rPr lang="en-US" altLang="ko-KR" b="0" i="0" dirty="0">
                <a:effectLst/>
                <a:latin typeface="Spoqa Han Sans"/>
              </a:rPr>
              <a:t>, </a:t>
            </a:r>
            <a:r>
              <a:rPr lang="ko-KR" altLang="en-US" b="0" i="0" dirty="0">
                <a:effectLst/>
                <a:latin typeface="Spoqa Han Sans"/>
              </a:rPr>
              <a:t>하나의 모델을 활용합니다</a:t>
            </a:r>
            <a:r>
              <a:rPr lang="en-US" altLang="ko-KR" b="0" i="0" dirty="0">
                <a:effectLst/>
                <a:latin typeface="Spoqa Han Sans"/>
              </a:rPr>
              <a:t>. </a:t>
            </a:r>
            <a:r>
              <a:rPr lang="ko-KR" altLang="en-US" b="0" i="0" dirty="0">
                <a:effectLst/>
                <a:latin typeface="Spoqa Han Sans"/>
              </a:rPr>
              <a:t>하지만 여러 개의 모델을 조화롭게 학습시켜 그 모델들의 예측 결과들을 이용한다면 더 정확한 </a:t>
            </a:r>
            <a:r>
              <a:rPr lang="ko-KR" altLang="en-US" b="0" i="0" dirty="0" err="1">
                <a:effectLst/>
                <a:latin typeface="Spoqa Han Sans"/>
              </a:rPr>
              <a:t>예측값을</a:t>
            </a:r>
            <a:r>
              <a:rPr lang="ko-KR" altLang="en-US" b="0" i="0" dirty="0">
                <a:effectLst/>
                <a:latin typeface="Spoqa Han Sans"/>
              </a:rPr>
              <a:t> 구할 수 있을 겁니다</a:t>
            </a:r>
            <a:r>
              <a:rPr lang="en-US" altLang="ko-KR" b="0" i="0" dirty="0">
                <a:effectLst/>
                <a:latin typeface="Spoqa Han Sans"/>
              </a:rPr>
              <a:t>.</a:t>
            </a:r>
          </a:p>
          <a:p>
            <a:pPr algn="l"/>
            <a:endParaRPr lang="en-US" altLang="ko-KR" sz="1200" i="0" dirty="0">
              <a:solidFill>
                <a:srgbClr val="040C28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11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70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K-S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통계량은</a:t>
            </a:r>
            <a:r>
              <a:rPr lang="en-US" altLang="ko-KR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우량집단과 불량집단의 누적분포 차이를 나타내는 </a:t>
            </a:r>
            <a:r>
              <a:rPr lang="ko-KR" altLang="en-US" b="1" i="0" u="sng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성능 측정지표</a:t>
            </a:r>
            <a:r>
              <a:rPr lang="ko-KR" altLang="en-US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이는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/>
              </a:rPr>
              <a:t>신용평가모형의 변별력 평가 시 주요 판별 통계량으로 활용됩니다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(*</a:t>
            </a:r>
            <a:r>
              <a:rPr lang="ko-KR" altLang="en-US" dirty="0"/>
              <a:t>표 해석 기존 </a:t>
            </a:r>
            <a:r>
              <a:rPr lang="en-US" altLang="ko-KR" dirty="0" err="1"/>
              <a:t>cb</a:t>
            </a:r>
            <a:r>
              <a:rPr lang="ko-KR" altLang="en-US" dirty="0"/>
              <a:t>대비 </a:t>
            </a:r>
            <a:r>
              <a:rPr lang="en-US" altLang="ko-KR" dirty="0"/>
              <a:t>5</a:t>
            </a:r>
            <a:r>
              <a:rPr lang="ko-KR" altLang="en-US" dirty="0"/>
              <a:t>에서 </a:t>
            </a:r>
            <a:r>
              <a:rPr lang="en-US" altLang="ko-KR" dirty="0"/>
              <a:t>19.9</a:t>
            </a:r>
            <a:r>
              <a:rPr lang="ko-KR" altLang="en-US" dirty="0"/>
              <a:t>만큼 추가 개선되었다는 식으로 해석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표를 보시면</a:t>
            </a:r>
            <a:r>
              <a:rPr lang="en-US" altLang="ko-KR" dirty="0"/>
              <a:t>, </a:t>
            </a:r>
            <a:r>
              <a:rPr lang="ko-KR" altLang="en-US" dirty="0"/>
              <a:t>메인 타겟이었던 사회초년생 모형은 기존 </a:t>
            </a:r>
            <a:r>
              <a:rPr lang="en-US" altLang="ko-KR" dirty="0"/>
              <a:t>CB</a:t>
            </a:r>
            <a:r>
              <a:rPr lang="ko-KR" altLang="en-US" dirty="0"/>
              <a:t>대비 </a:t>
            </a:r>
            <a:r>
              <a:rPr lang="en-US" altLang="ko-KR" dirty="0"/>
              <a:t>KS</a:t>
            </a:r>
            <a:r>
              <a:rPr lang="ko-KR" altLang="en-US" dirty="0"/>
              <a:t>지표가</a:t>
            </a:r>
            <a:r>
              <a:rPr lang="en-US" altLang="ko-KR" dirty="0"/>
              <a:t> 19.9 </a:t>
            </a:r>
            <a:r>
              <a:rPr lang="ko-KR" altLang="en-US" dirty="0"/>
              <a:t>개선되었고 동일 불량률 </a:t>
            </a:r>
            <a:r>
              <a:rPr lang="en-US" altLang="ko-KR" dirty="0"/>
              <a:t>2</a:t>
            </a:r>
            <a:r>
              <a:rPr lang="ko-KR" altLang="en-US" dirty="0" err="1"/>
              <a:t>배이상</a:t>
            </a:r>
            <a:r>
              <a:rPr lang="ko-KR" altLang="en-US" dirty="0"/>
              <a:t> 등급 세분화를 달성하였다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고연령</a:t>
            </a:r>
            <a:r>
              <a:rPr lang="ko-KR" altLang="en-US" dirty="0"/>
              <a:t> 모형의 경우 </a:t>
            </a:r>
            <a:r>
              <a:rPr lang="en-US" altLang="ko-KR" dirty="0"/>
              <a:t>Thin Filer</a:t>
            </a:r>
            <a:r>
              <a:rPr lang="ko-KR" altLang="en-US" dirty="0"/>
              <a:t>를 구분하기 어려운 부분도 있어 기존 </a:t>
            </a:r>
            <a:r>
              <a:rPr lang="en-US" altLang="ko-KR" dirty="0"/>
              <a:t>CB </a:t>
            </a:r>
            <a:r>
              <a:rPr lang="ko-KR" altLang="en-US" dirty="0"/>
              <a:t>대비 </a:t>
            </a:r>
            <a:r>
              <a:rPr lang="en-US" altLang="ko-KR" dirty="0"/>
              <a:t>KS </a:t>
            </a:r>
            <a:r>
              <a:rPr lang="ko-KR" altLang="en-US" dirty="0"/>
              <a:t>수치는 유사하였으나 기존 등급을 세분화 하는 </a:t>
            </a:r>
            <a:r>
              <a:rPr lang="en-US" altLang="ko-KR" dirty="0"/>
              <a:t>Sub </a:t>
            </a:r>
            <a:r>
              <a:rPr lang="ko-KR" altLang="en-US" dirty="0"/>
              <a:t>모형으로 활용 가능하다고 판단함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외국인 특화 신용 평가 체계 구축 또한 기존 </a:t>
            </a:r>
            <a:r>
              <a:rPr lang="en-US" altLang="ko-KR" dirty="0"/>
              <a:t>CB</a:t>
            </a:r>
            <a:r>
              <a:rPr lang="ko-KR" altLang="en-US" dirty="0"/>
              <a:t>대비 </a:t>
            </a:r>
            <a:r>
              <a:rPr lang="en-US" altLang="ko-KR" dirty="0"/>
              <a:t>KS</a:t>
            </a:r>
            <a:r>
              <a:rPr lang="ko-KR" altLang="en-US" dirty="0"/>
              <a:t>지표가</a:t>
            </a:r>
            <a:r>
              <a:rPr lang="en-US" altLang="ko-KR" dirty="0"/>
              <a:t> 39.8 </a:t>
            </a:r>
            <a:r>
              <a:rPr lang="ko-KR" altLang="en-US" dirty="0"/>
              <a:t>개선되었고</a:t>
            </a:r>
            <a:r>
              <a:rPr lang="en-US" altLang="ko-KR" dirty="0"/>
              <a:t>,</a:t>
            </a:r>
            <a:r>
              <a:rPr lang="ko-KR" altLang="en-US" dirty="0"/>
              <a:t> 동일 불량률 </a:t>
            </a:r>
            <a:r>
              <a:rPr lang="en-US" altLang="ko-KR" dirty="0"/>
              <a:t>2</a:t>
            </a:r>
            <a:r>
              <a:rPr lang="ko-KR" altLang="en-US" dirty="0"/>
              <a:t>배 이상 등급 세분화가 되었음을 확인할 수 있었습니다</a:t>
            </a:r>
            <a:r>
              <a:rPr lang="en-US" altLang="ko-KR" dirty="0"/>
              <a:t>. ( 1:55left)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 err="1"/>
              <a:t>이지스</a:t>
            </a:r>
            <a:r>
              <a:rPr lang="ko-KR" altLang="en-US" dirty="0"/>
              <a:t> </a:t>
            </a:r>
            <a:r>
              <a:rPr lang="en-US" altLang="ko-KR" dirty="0"/>
              <a:t>utility </a:t>
            </a:r>
            <a:r>
              <a:rPr lang="ko-KR" altLang="en-US" dirty="0"/>
              <a:t>정보 </a:t>
            </a:r>
            <a:r>
              <a:rPr lang="en-US" altLang="ko-KR" dirty="0"/>
              <a:t>: </a:t>
            </a:r>
            <a:r>
              <a:rPr lang="ko-KR" altLang="en-US" dirty="0" err="1"/>
              <a:t>이지스</a:t>
            </a:r>
            <a:r>
              <a:rPr lang="ko-KR" altLang="en-US" dirty="0"/>
              <a:t> 자산운용사를 뜻하며 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3" tooltip="금융"/>
              </a:rPr>
              <a:t>금융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4" tooltip="투자"/>
              </a:rPr>
              <a:t>투자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회사"/>
              </a:rPr>
              <a:t>회사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중 하나로 </a:t>
            </a:r>
            <a:r>
              <a:rPr lang="ko-KR" altLang="en-US" b="0" i="0" u="none" strike="noStrike" dirty="0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6" tooltip="펀드"/>
              </a:rPr>
              <a:t>펀드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694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표를 보면 사회초년생과 국내거주 외국인이 동일 불량률 </a:t>
            </a:r>
            <a:r>
              <a:rPr lang="en-US" altLang="ko-KR" dirty="0"/>
              <a:t>2</a:t>
            </a:r>
            <a:r>
              <a:rPr lang="ko-KR" altLang="en-US" dirty="0" err="1"/>
              <a:t>배이상</a:t>
            </a:r>
            <a:r>
              <a:rPr lang="ko-KR" altLang="en-US" dirty="0"/>
              <a:t> 세분화를 달성하였기에</a:t>
            </a:r>
            <a:r>
              <a:rPr lang="en-US" altLang="ko-KR" dirty="0"/>
              <a:t>, </a:t>
            </a:r>
            <a:r>
              <a:rPr lang="ko-KR" altLang="en-US" dirty="0"/>
              <a:t>두 그룹에 대해 각각</a:t>
            </a:r>
            <a:r>
              <a:rPr lang="en-US" altLang="ko-KR" dirty="0"/>
              <a:t> </a:t>
            </a:r>
            <a:r>
              <a:rPr lang="ko-KR" altLang="en-US" dirty="0"/>
              <a:t>등급세분화를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사진을 보면</a:t>
            </a:r>
            <a:r>
              <a:rPr lang="en-US" altLang="ko-KR" dirty="0"/>
              <a:t>, </a:t>
            </a:r>
            <a:r>
              <a:rPr lang="ko-KR" altLang="en-US" dirty="0"/>
              <a:t>사회초년생 모형은 기존 </a:t>
            </a:r>
            <a:r>
              <a:rPr lang="en-US" altLang="ko-KR" dirty="0"/>
              <a:t>4-5</a:t>
            </a:r>
            <a:r>
              <a:rPr lang="ko-KR" altLang="en-US" dirty="0"/>
              <a:t>등급에 </a:t>
            </a:r>
            <a:r>
              <a:rPr lang="en-US" altLang="ko-KR" dirty="0"/>
              <a:t>58% </a:t>
            </a:r>
            <a:r>
              <a:rPr lang="ko-KR" altLang="en-US" dirty="0"/>
              <a:t>밀집되어 있는 대상군을</a:t>
            </a:r>
            <a:r>
              <a:rPr lang="en-US" altLang="ko-KR" dirty="0"/>
              <a:t>, </a:t>
            </a:r>
            <a:r>
              <a:rPr lang="ko-KR" altLang="en-US" dirty="0"/>
              <a:t>등급별 불량률의 서열이 존재하는 유의미한 </a:t>
            </a:r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en-US" altLang="ko-KR" dirty="0"/>
              <a:t>Segment</a:t>
            </a:r>
            <a:r>
              <a:rPr lang="ko-KR" altLang="en-US" dirty="0"/>
              <a:t>로 세분화가 가능함을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더 나아가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4-5</a:t>
            </a:r>
            <a:r>
              <a:rPr lang="ko-KR" altLang="en-US" dirty="0"/>
              <a:t>등급 사회초년생 중 상위 등급에 속한 대상에게 추가적인 </a:t>
            </a:r>
            <a:r>
              <a:rPr lang="ko-KR" altLang="en-US" dirty="0" err="1"/>
              <a:t>금융포용을</a:t>
            </a:r>
            <a:r>
              <a:rPr lang="ko-KR" altLang="en-US" dirty="0"/>
              <a:t> 실현하는 등 높은 활용도를 예상할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365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신용등급체계를 보면 국내거주 외국인의 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78%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4~5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등급에 밀집되어 있습니다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이는 기존 외국인의 신용도 분별이 제대로 이루어지지 않고 일괄 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 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또는 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등급을 부여하고 있음을 의미합니다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사회초년생 등급세분화와 마찬가지로 특정 등급에 밀집된 대상 군을 유의미하게 세분화함으로 </a:t>
            </a:r>
            <a:r>
              <a:rPr lang="ko-KR" altLang="en-US" sz="1200" b="0" i="0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금융포용</a:t>
            </a:r>
            <a:r>
              <a:rPr lang="ko-KR" altLang="en-US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기회 확대의 지표로 사용 될 수 있습니다</a:t>
            </a:r>
            <a:r>
              <a:rPr lang="en-US" altLang="ko-KR" sz="1200" b="0" i="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먼저 디지털 정보기반대안 신용평가 모형으로 활용할 </a:t>
            </a:r>
            <a:r>
              <a:rPr lang="ko-KR" altLang="en-US" dirty="0" err="1"/>
              <a:t>수있습니다</a:t>
            </a:r>
            <a:r>
              <a:rPr lang="en-US" altLang="ko-KR" dirty="0"/>
              <a:t>. </a:t>
            </a:r>
            <a:r>
              <a:rPr lang="ko-KR" altLang="en-US" dirty="0"/>
              <a:t>이는 다양한 맞춤형 금융 상품을 기획하고 금융정보가 부족한 아세안 국가로 진출도 가능합니다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국내거주 외국인 특화 신용평가 모형을 개발 </a:t>
            </a:r>
            <a:r>
              <a:rPr lang="ko-KR" altLang="en-US" dirty="0" err="1"/>
              <a:t>할수도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ko-KR" altLang="en-US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 근로자의 금융서비스 단절 문제를 해소하는 금융 포용을 실현합니다</a:t>
            </a:r>
            <a:r>
              <a:rPr lang="en-US" altLang="ko-KR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72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또한 지속가능한 산업확산과 데이터기반  신사 업확장으로 활용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12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목차에 대해 설명하겠습니다</a:t>
            </a:r>
            <a:r>
              <a:rPr lang="en-US" altLang="ko-KR" dirty="0"/>
              <a:t>. </a:t>
            </a:r>
            <a:r>
              <a:rPr lang="ko-KR" altLang="en-US" dirty="0"/>
              <a:t>요구조건</a:t>
            </a:r>
            <a:r>
              <a:rPr lang="en-US" altLang="ko-KR" dirty="0"/>
              <a:t>, ~ </a:t>
            </a:r>
            <a:r>
              <a:rPr lang="ko-KR" altLang="en-US" dirty="0" err="1"/>
              <a:t>남기는글</a:t>
            </a:r>
            <a:r>
              <a:rPr lang="ko-KR" altLang="en-US" dirty="0"/>
              <a:t> 에 대해 발표하겠습니다</a:t>
            </a:r>
            <a:r>
              <a:rPr lang="en-US" altLang="ko-KR" dirty="0"/>
              <a:t>. (7</a:t>
            </a:r>
            <a:r>
              <a:rPr lang="ko-KR" altLang="en-US" dirty="0"/>
              <a:t>분 </a:t>
            </a:r>
            <a:r>
              <a:rPr lang="en-US" altLang="ko-KR" dirty="0"/>
              <a:t>5</a:t>
            </a:r>
            <a:r>
              <a:rPr lang="ko-KR" altLang="en-US" dirty="0"/>
              <a:t>초 남음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78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이러한 대안신용평가 시스템 구축 및 활용 시도를 통해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기존 신용평가모형이 금융이력이 풍부한 대상자만을 위한 대상범위를 확대하여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금융이력이 부족한 고객까지 관리범위에 포함시켰다는 의의가 있다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세부적으로 살펴보면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첫째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신용평가모형의 대표적인 성능측정지표인 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K-S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지표로 성능을 평가하였고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보완하여 일반 신용평가 기존 등급을 세분화하는 부속모형으로 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활용성을 높였다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둘째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이러한 성과지표를 적극 활용함으로써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사회초년생 및 국내거주 외국인에 대한 등급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세분화를 통한 신용평가 업무 전반의 효율성과 효과성을 제고하는 기회를 만들었다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셋째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신용도 판별에 유의미한 대안 데이터를 제공하거나 대안신용평가체계를 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제공하는 데이터 기반 신사업의 확장도 가능하게 할 발판을 만들었습니다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 b="0" i="0" dirty="0"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50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개인 사생활 침해 문제가 있다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.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대안데이터에 개인정보가 포함된 경우 법적 문제가 발생할 수 있기 때문이다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.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시스템에서 정보를 투명하게 활용하는지 </a:t>
            </a:r>
            <a:r>
              <a:rPr lang="ko-KR" altLang="en-US" sz="1200" b="0" i="0" dirty="0" err="1">
                <a:solidFill>
                  <a:srgbClr val="111111"/>
                </a:solidFill>
                <a:effectLst/>
                <a:latin typeface="Noto Sans KR"/>
              </a:rPr>
              <a:t>관리감독하는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 것도 관건이다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.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어떤 정보를 활용하고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,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이 정보가 대출 금리 결정에 어떻게 작용하는 지에 대해서도 공정하고 투명하게 관리하기 어렵기 때문이다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.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자칫하면 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'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악성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'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소비자가 등장할 수도 있다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.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특정 정보가 신용 점수에 큰 영향을 끼친다는 점이 알려져 차주가 악용할 수 있기 때문이다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. </a:t>
            </a:r>
            <a:r>
              <a:rPr lang="ko-KR" altLang="en-US" sz="1200" b="0" i="0" dirty="0" err="1">
                <a:solidFill>
                  <a:srgbClr val="111111"/>
                </a:solidFill>
                <a:effectLst/>
                <a:latin typeface="Noto Sans KR"/>
              </a:rPr>
              <a:t>정윤영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 하나금융경영연구소 수석연구원은 “</a:t>
            </a:r>
            <a:r>
              <a:rPr lang="ko-KR" altLang="en-US" sz="1200" b="0" i="0" dirty="0" err="1">
                <a:solidFill>
                  <a:srgbClr val="111111"/>
                </a:solidFill>
                <a:effectLst/>
                <a:latin typeface="Noto Sans KR"/>
              </a:rPr>
              <a:t>소셜네트워크서비스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(SNS) </a:t>
            </a:r>
            <a:r>
              <a:rPr lang="ko-KR" altLang="en-US" sz="1200" b="0" i="0" dirty="0">
                <a:solidFill>
                  <a:srgbClr val="111111"/>
                </a:solidFill>
                <a:effectLst/>
                <a:latin typeface="Noto Sans KR"/>
              </a:rPr>
              <a:t>등에 있는 정보를 일부러 삭제하거나 유리한 정보를 게시하는 등 개인이 시스템을 이용할 수도 있다”라고 분석했다</a:t>
            </a:r>
            <a:r>
              <a:rPr lang="en-US" altLang="ko-KR" sz="1200" b="0" i="0" dirty="0">
                <a:solidFill>
                  <a:srgbClr val="111111"/>
                </a:solidFill>
                <a:effectLst/>
                <a:latin typeface="Noto Sans KR"/>
              </a:rPr>
              <a:t>.</a:t>
            </a:r>
            <a:endParaRPr lang="ko-KR" altLang="en-US" sz="12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본 데이터 분석을 바탕으로 향후 발전하기 위한 방향을 제시하겠습니다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첫째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본과제에서 적용한 인공지능모형 개발에 대한 보완을 요구한다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금융이력부족자의 대상 선정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평가 범위 및 정확성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평가 인과설명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발생주기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오류판별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등을 고려한 데이터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지표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모형의 현행화가 지속적으로 수행되기를 바란다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둘째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이러한 지속성을 보장하기 위해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기관 내부의 데이터 관련 인식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제도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조직의 지원을 기대한다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셋째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평가 대상자의 확대 및 평가 시행자의 업무 정확성을 높이기 위한 꾸준한 서비스 개발을 기대한다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l"/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마지막으로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본 기관의 이러한 노력과 성과가 금융신용평가 관련 행정기관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공공기관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민간기관으로 적극적인 확산되어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(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범사회적 또는 범국가적 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  <a:r>
              <a:rPr lang="ko-KR" altLang="en-US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신용평가관리체계를 향상시킬 수 있는 기회가 되길 희망한다</a:t>
            </a:r>
            <a:r>
              <a:rPr lang="en-US" altLang="ko-KR" sz="1200" b="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 i="0" dirty="0"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본 과제에 자주 사용되는 기본적인 두가지 개념에 대해 설명하겠습니다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금융 포럼이란 취약계층을 비롯한 모든 사회계층이 </a:t>
            </a:r>
            <a:r>
              <a:rPr lang="en-US" altLang="ko-KR" dirty="0"/>
              <a:t>~</a:t>
            </a:r>
            <a:r>
              <a:rPr lang="ko-KR" altLang="en-US" dirty="0"/>
              <a:t>시스템을 말합니다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5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신용 평가 모형이란 </a:t>
            </a:r>
            <a:endParaRPr lang="en-US" altLang="ko-KR" dirty="0"/>
          </a:p>
          <a:p>
            <a:r>
              <a:rPr lang="ko-KR" altLang="en-US" sz="1200" dirty="0">
                <a:solidFill>
                  <a:srgbClr val="50578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과거의 신용 거래 행위를 기반으로 빌린 돈을 미래에 잘 상환할 가능성을 예측하는 모형입니다</a:t>
            </a:r>
            <a:r>
              <a:rPr lang="en-US" altLang="ko-KR" sz="1200" dirty="0">
                <a:solidFill>
                  <a:srgbClr val="50578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r>
              <a:rPr lang="en-US" altLang="ko-KR" sz="1200" dirty="0">
                <a:solidFill>
                  <a:srgbClr val="50578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(6:39</a:t>
            </a:r>
            <a:r>
              <a:rPr lang="ko-KR" altLang="en-US" sz="1200" dirty="0">
                <a:solidFill>
                  <a:srgbClr val="50578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 남음</a:t>
            </a:r>
            <a:r>
              <a:rPr lang="en-US" altLang="ko-KR" sz="1200" dirty="0">
                <a:solidFill>
                  <a:srgbClr val="505786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6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국내 금융사들은 고도화된 신용평가 및 신용관리 체계를 구축하여 차주의 상환능력을 빠르고 효율적으로 평가할 수 있습니다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고도화된 신용평가체계는 평가 요소의 대부분이 과거금융이력 기반으로 구성되어 있기에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금융이력이 부족한 금융시장 참여자들에게는 역차별의 요소가 되어 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/>
          </a:p>
          <a:p>
            <a:r>
              <a:rPr lang="ko-KR" altLang="en-US" dirty="0"/>
              <a:t>기사를 보면 국민 </a:t>
            </a:r>
            <a:r>
              <a:rPr lang="en-US" altLang="ko-KR" dirty="0"/>
              <a:t>4</a:t>
            </a:r>
            <a:r>
              <a:rPr lang="ko-KR" altLang="en-US" dirty="0"/>
              <a:t>명 중 </a:t>
            </a:r>
            <a:r>
              <a:rPr lang="en-US" altLang="ko-KR" dirty="0"/>
              <a:t>1</a:t>
            </a:r>
            <a:r>
              <a:rPr lang="ko-KR" altLang="en-US" dirty="0"/>
              <a:t>명이 금융 이력이 부족하여 신용을 제대로 </a:t>
            </a:r>
            <a:r>
              <a:rPr lang="ko-KR" altLang="en-US" dirty="0" err="1"/>
              <a:t>인정받지못하고있습니다</a:t>
            </a:r>
            <a:r>
              <a:rPr lang="en-US" altLang="ko-KR" dirty="0"/>
              <a:t>. </a:t>
            </a:r>
            <a:r>
              <a:rPr lang="ko-KR" altLang="en-US" dirty="0"/>
              <a:t>이러한 문제에 대해 자세히 설명하겠습니다</a:t>
            </a:r>
            <a:r>
              <a:rPr lang="en-US" altLang="ko-KR" dirty="0"/>
              <a:t>.</a:t>
            </a:r>
            <a:br>
              <a:rPr lang="ko-KR" altLang="en-US" dirty="0"/>
            </a:br>
            <a:r>
              <a:rPr lang="en-US" altLang="ko-KR" dirty="0"/>
              <a:t>(6</a:t>
            </a:r>
            <a:r>
              <a:rPr lang="ko-KR" altLang="en-US" dirty="0"/>
              <a:t>분 </a:t>
            </a:r>
            <a:r>
              <a:rPr lang="en-US" altLang="ko-KR" dirty="0"/>
              <a:t>8</a:t>
            </a:r>
            <a:r>
              <a:rPr lang="ko-KR" altLang="en-US" dirty="0"/>
              <a:t>초 남음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21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나이스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평가정보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~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빌려야하는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문제가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dirty="0"/>
              <a:t>또한 내국인의 </a:t>
            </a:r>
            <a:r>
              <a:rPr lang="en-US" altLang="ko-KR" dirty="0"/>
              <a:t>20</a:t>
            </a:r>
            <a:r>
              <a:rPr lang="ko-KR" altLang="en-US" dirty="0"/>
              <a:t>대</a:t>
            </a:r>
            <a:r>
              <a:rPr lang="en-US" altLang="ko-KR" dirty="0"/>
              <a:t>, 60</a:t>
            </a:r>
            <a:r>
              <a:rPr lang="ko-KR" altLang="en-US" dirty="0"/>
              <a:t>대가 </a:t>
            </a:r>
            <a:r>
              <a:rPr lang="en-US" altLang="ko-KR" dirty="0"/>
              <a:t>thin filer</a:t>
            </a:r>
            <a:r>
              <a:rPr lang="ko-KR" altLang="en-US" dirty="0"/>
              <a:t>의 과반이므로 데이터분석을 할 때 사회초년생과 고령층으로 나누어서 분석하였습니다</a:t>
            </a:r>
            <a:r>
              <a:rPr lang="en-US" altLang="ko-KR" dirty="0"/>
              <a:t>. (5:31</a:t>
            </a:r>
            <a:r>
              <a:rPr lang="ko-KR" altLang="en-US" dirty="0"/>
              <a:t>초 </a:t>
            </a:r>
            <a:r>
              <a:rPr lang="en-US" altLang="ko-KR" dirty="0"/>
              <a:t>left)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21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이에 대한 해결책으로 대안신용평가를 구축하고자 합니다</a:t>
            </a:r>
            <a:r>
              <a:rPr lang="en-US" altLang="ko-KR" sz="12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대안신용평가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란 </a:t>
            </a:r>
            <a:r>
              <a:rPr lang="ko-KR" altLang="en-US" sz="12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신용정보가 아닌 대안적인 정보를 활용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 신용평가를 하는 것을 의미한다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과제에서는 현대인의 생활과 매우 밀접한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모바일 및 디지털 내에서의 이용 패턴을 활용합니다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..</a:t>
            </a:r>
            <a:endParaRPr lang="en-US" altLang="ko-KR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8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이과제의 대상자를 정의하겠습니다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Thin-filer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고객을 </a:t>
            </a:r>
            <a:r>
              <a:rPr lang="ko-KR" altLang="en-US" sz="12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내국인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부족자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2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단절자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가지로 세분화하여, 이를 대상으로</a:t>
            </a:r>
            <a:r>
              <a:rPr lang="ko-KR" altLang="en-US" sz="12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적정 신용등급을 받을 수 있는 신용평가 모형을 </a:t>
            </a:r>
            <a:r>
              <a:rPr lang="ko-KR" altLang="en-US" sz="1200" b="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구축하는것이</a:t>
            </a:r>
            <a:r>
              <a:rPr lang="ko-KR" altLang="en-US" sz="1200" b="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 연구의 목적입니다</a:t>
            </a:r>
            <a:r>
              <a:rPr lang="en-US" altLang="ko-KR" sz="1200" b="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(4:56 left)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53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4: 43</a:t>
            </a:r>
            <a:r>
              <a:rPr lang="ko-KR" altLang="en-US" dirty="0"/>
              <a:t>초 남음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D5F0-E7F6-40BE-88FE-2BB01C0BBD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122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37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4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9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4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3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A8B20-230B-449E-A874-506EFC34ACF9}" type="datetimeFigureOut">
              <a:rPr lang="ko-KR" altLang="en-US" smtClean="0"/>
              <a:t>2023-04-16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3A0C-8593-4F33-8064-84CD54B0C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A8B20-230B-449E-A874-506EFC34ACF9}" type="datetimeFigureOut">
              <a:rPr lang="ko-KR" altLang="en-US" smtClean="0"/>
              <a:pPr/>
              <a:t>2023-04-16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23A0C-8593-4F33-8064-84CD54B0C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48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873071" y="720671"/>
            <a:ext cx="10445857" cy="55483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1467220" y="2199198"/>
            <a:ext cx="9191255" cy="17214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외국인 금융 소외계층에 대한 데이터 기반 </a:t>
            </a:r>
            <a:r>
              <a:rPr lang="ko-KR" alt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금융포용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방안 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8063963" y="4042970"/>
            <a:ext cx="299473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오유진 </a:t>
            </a:r>
            <a:r>
              <a:rPr lang="en-US" altLang="ko-KR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수학과 </a:t>
            </a:r>
            <a:r>
              <a:rPr lang="en-US" altLang="ko-KR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2015325)</a:t>
            </a:r>
          </a:p>
        </p:txBody>
      </p:sp>
    </p:spTree>
    <p:extLst>
      <p:ext uri="{BB962C8B-B14F-4D97-AF65-F5344CB8AC3E}">
        <p14:creationId xmlns:p14="http://schemas.microsoft.com/office/powerpoint/2010/main" val="403734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31371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대안신용평가 체계를 구축하기 위해 활용한 데이터는 디지털 광고에만 활용되던 단말기기 단위 디</a:t>
            </a:r>
          </a:p>
          <a:p>
            <a:pPr algn="ctr"/>
            <a:r>
              <a:rPr lang="ko-KR" altLang="en-US" dirty="0"/>
              <a:t>휴대폰 결제 및 가맹점 정보</a:t>
            </a:r>
            <a:r>
              <a:rPr lang="en-US" altLang="ko-KR" dirty="0"/>
              <a:t>, </a:t>
            </a:r>
            <a:r>
              <a:rPr lang="ko-KR" altLang="en-US" dirty="0"/>
              <a:t>기존 신용평가 모형에서 사용하고 있지 않은 카드 승</a:t>
            </a:r>
          </a:p>
          <a:p>
            <a:pPr algn="ctr"/>
            <a:r>
              <a:rPr lang="ko-KR" altLang="en-US" dirty="0"/>
              <a:t>인 정보 등이 있음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276710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9D2FE-613E-602E-4916-3C05DA2422D4}"/>
              </a:ext>
            </a:extLst>
          </p:cNvPr>
          <p:cNvSpPr txBox="1"/>
          <p:nvPr/>
        </p:nvSpPr>
        <p:spPr>
          <a:xfrm>
            <a:off x="924321" y="1334485"/>
            <a:ext cx="10343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단말기기 단위 디지털 행태 정보, 휴대폰 결제 및 가맹점 정보, 기존 신용평가 모형에서 사용하고 있지 않은 카드 승인 정보 데이터를 사용했습니다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38817-0F2B-7AFD-48F6-F069529046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98" b="68336"/>
          <a:stretch/>
        </p:blipFill>
        <p:spPr>
          <a:xfrm>
            <a:off x="1360298" y="3102242"/>
            <a:ext cx="9471402" cy="14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38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882004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기법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가명 결합 및 대안 신용평가 모형 개발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34AA2-2A3B-7162-FBE6-8EF801B60041}"/>
              </a:ext>
            </a:extLst>
          </p:cNvPr>
          <p:cNvSpPr txBox="1"/>
          <p:nvPr/>
        </p:nvSpPr>
        <p:spPr>
          <a:xfrm>
            <a:off x="884852" y="1424293"/>
            <a:ext cx="104222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3개사 가명 결합 데이터로 데이터 마트를 구성하고 통계분석 및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분석을 통해 모형을 구축하였다.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모형 구축은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 회귀분석 </a:t>
            </a:r>
            <a:r>
              <a:rPr lang="en-US" altLang="ko-KR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Logistic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Regression</a:t>
            </a:r>
            <a:r>
              <a:rPr lang="en-US" altLang="ko-KR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24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GBM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하였다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A6BC9-A288-FA44-654D-6967CB252912}"/>
              </a:ext>
            </a:extLst>
          </p:cNvPr>
          <p:cNvSpPr txBox="1"/>
          <p:nvPr/>
        </p:nvSpPr>
        <p:spPr>
          <a:xfrm>
            <a:off x="797394" y="5757268"/>
            <a:ext cx="10422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i="0" dirty="0">
                <a:solidFill>
                  <a:srgbClr val="2021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마트</a:t>
            </a:r>
            <a:r>
              <a:rPr lang="en-US" altLang="ko-KR" sz="2000" dirty="0">
                <a:solidFill>
                  <a:srgbClr val="20212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  <a:r>
              <a:rPr lang="ko-KR" altLang="en-US" sz="2000" b="0" i="0" dirty="0">
                <a:solidFill>
                  <a:srgbClr val="2021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데이터 </a:t>
            </a:r>
            <a:r>
              <a:rPr lang="ko-KR" altLang="en-US" sz="2000" b="0" i="0" dirty="0" err="1">
                <a:solidFill>
                  <a:srgbClr val="2021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웨어하우스에서</a:t>
            </a:r>
            <a:r>
              <a:rPr lang="ko-KR" altLang="en-US" sz="2000" b="0" i="0" dirty="0">
                <a:solidFill>
                  <a:srgbClr val="2021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데이터를 꺼내 사용자에게 제공하는 역할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01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585448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기법</a:t>
            </a:r>
            <a:r>
              <a:rPr lang="en-US" altLang="ko-KR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 회귀분석 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34AA2-2A3B-7162-FBE6-8EF801B60041}"/>
              </a:ext>
            </a:extLst>
          </p:cNvPr>
          <p:cNvSpPr txBox="1"/>
          <p:nvPr/>
        </p:nvSpPr>
        <p:spPr>
          <a:xfrm>
            <a:off x="884852" y="1424293"/>
            <a:ext cx="1042229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로지스틱 회귀분석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데이터가 어떤 범주에 속할 확률을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값으로 예측하고 그 확률에 따라 가능성이 더 높은 범주에 속하는 것으로 분류해주는 지도학습 알고리즘이다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값에 로그를 취해서 계산한 후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sigmoid function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넣어 특정 범주에 속할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확률값을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계산한다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계산한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확률값이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기준값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이상이면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이하면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이진분류를 수행한다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5FEF38-3F45-7891-AFBB-2AD7E8AC7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54" y="3429001"/>
            <a:ext cx="3693896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564B2-80E7-0C2B-64CD-EFC51853CF41}"/>
              </a:ext>
            </a:extLst>
          </p:cNvPr>
          <p:cNvSpPr txBox="1"/>
          <p:nvPr/>
        </p:nvSpPr>
        <p:spPr>
          <a:xfrm>
            <a:off x="8754324" y="5892801"/>
            <a:ext cx="2174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sigmoid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70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A2F25B5-4ECB-4103-2C4D-0A210EEF31CD}"/>
              </a:ext>
            </a:extLst>
          </p:cNvPr>
          <p:cNvSpPr/>
          <p:nvPr/>
        </p:nvSpPr>
        <p:spPr>
          <a:xfrm>
            <a:off x="9144103" y="4582160"/>
            <a:ext cx="2250503" cy="16865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538737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기법</a:t>
            </a:r>
            <a:r>
              <a:rPr lang="en-US" altLang="ko-KR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3200" b="0" i="0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GBM 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34AA2-2A3B-7162-FBE6-8EF801B60041}"/>
              </a:ext>
            </a:extLst>
          </p:cNvPr>
          <p:cNvSpPr txBox="1"/>
          <p:nvPr/>
        </p:nvSpPr>
        <p:spPr>
          <a:xfrm>
            <a:off x="797395" y="1382286"/>
            <a:ext cx="1059721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i="0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부스팅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알고리즘</a:t>
            </a:r>
            <a:endParaRPr lang="en-US" altLang="ko-KR" sz="2400" b="1" i="0" dirty="0">
              <a:solidFill>
                <a:srgbClr val="21252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개의 알고리즘이 순차적으로 학습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예측을 하면서 학습한 알고리즘의 예측이 틀린 데이터를 올바르게 예측할 수 있도록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알고리즘에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가중치를 부여</a:t>
            </a:r>
            <a:r>
              <a:rPr lang="ko-KR" altLang="en-US" sz="2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학습과 예측을 진행하는 방식이다</a:t>
            </a:r>
            <a:r>
              <a:rPr lang="en-US" altLang="ko-KR" sz="2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l">
              <a:buFont typeface="Symbol" panose="05050102010706020507" pitchFamily="18" charset="2"/>
              <a:buChar char="Þ"/>
            </a:pPr>
            <a:r>
              <a:rPr lang="ko-KR" altLang="en-US" sz="2200" b="1" i="0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부스팅은</a:t>
            </a:r>
            <a:r>
              <a:rPr lang="ko-KR" altLang="en-US" sz="2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기본적으로 앙상블</a:t>
            </a:r>
            <a:r>
              <a:rPr lang="en-US" altLang="ko-KR" sz="2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(Ensemble) </a:t>
            </a:r>
            <a:r>
              <a:rPr lang="ko-KR" altLang="en-US" sz="2200" b="1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</a:t>
            </a:r>
            <a:r>
              <a:rPr lang="ko-KR" altLang="en-US" sz="2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</a:t>
            </a:r>
            <a:r>
              <a:rPr lang="ko-KR" altLang="en-US" sz="2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 추가된 형태입니다</a:t>
            </a:r>
            <a:r>
              <a:rPr lang="en-US" altLang="ko-KR" sz="2200" b="1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sz="22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200" b="1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앙상블 알고리즘</a:t>
            </a:r>
            <a:r>
              <a:rPr lang="ko-KR" altLang="en-US" sz="2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은 여러 개의 결정 트리를 결합하여 하나의 결정 트리보다 더 좋은 성능을 내는 </a:t>
            </a:r>
            <a:r>
              <a:rPr lang="ko-KR" altLang="en-US" sz="220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2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기법입니다</a:t>
            </a:r>
            <a:r>
              <a:rPr lang="en-US" altLang="ko-KR" sz="2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/>
            <a:endParaRPr lang="en-US" altLang="ko-KR" sz="22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2200" b="1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 </a:t>
            </a:r>
            <a:r>
              <a:rPr lang="ko-KR" altLang="en-US" sz="2200" b="1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ko-KR" altLang="en-US" sz="2200" b="0" i="0" dirty="0">
                <a:solidFill>
                  <a:srgbClr val="20212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은 </a:t>
            </a:r>
            <a:r>
              <a:rPr lang="ko-KR" altLang="en-US" sz="2200" b="0" i="0" dirty="0">
                <a:solidFill>
                  <a:srgbClr val="040C2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순차적으로 레이어 층을 더해주기 때문에 순차모델이라 불리고 만들기도 쉽다</a:t>
            </a:r>
            <a:r>
              <a:rPr lang="ko-KR" altLang="en-US" sz="2200" b="0" dirty="0">
                <a:solidFill>
                  <a:srgbClr val="040C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장점이 있다</a:t>
            </a:r>
            <a:r>
              <a:rPr lang="en-US" altLang="ko-KR" sz="2200" b="0" dirty="0">
                <a:solidFill>
                  <a:srgbClr val="040C2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/>
            <a:endParaRPr lang="ko-KR" altLang="en-US" sz="2400" i="0" dirty="0">
              <a:solidFill>
                <a:srgbClr val="21252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D59A16-0DAC-0B20-469C-24CA8F534B29}"/>
              </a:ext>
            </a:extLst>
          </p:cNvPr>
          <p:cNvSpPr/>
          <p:nvPr/>
        </p:nvSpPr>
        <p:spPr>
          <a:xfrm>
            <a:off x="9296400" y="5029200"/>
            <a:ext cx="1869440" cy="12395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XGBoost</a:t>
            </a:r>
            <a:endParaRPr lang="en-US" altLang="ko-KR" dirty="0"/>
          </a:p>
          <a:p>
            <a:pPr algn="ctr"/>
            <a:r>
              <a:rPr lang="en-US" altLang="ko-KR" dirty="0"/>
              <a:t>GBM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34D19-9562-C77B-190F-2F5E4ED21286}"/>
              </a:ext>
            </a:extLst>
          </p:cNvPr>
          <p:cNvSpPr txBox="1"/>
          <p:nvPr/>
        </p:nvSpPr>
        <p:spPr>
          <a:xfrm>
            <a:off x="9144103" y="4659868"/>
            <a:ext cx="2174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Boosting algorithm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505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532395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기법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sz="3200" b="0" i="0" dirty="0" err="1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GBM 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34AA2-2A3B-7162-FBE6-8EF801B60041}"/>
              </a:ext>
            </a:extLst>
          </p:cNvPr>
          <p:cNvSpPr txBox="1"/>
          <p:nvPr/>
        </p:nvSpPr>
        <p:spPr>
          <a:xfrm>
            <a:off x="797394" y="1461755"/>
            <a:ext cx="108745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u="sng" dirty="0" err="1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endParaRPr lang="en-US" altLang="ko-KR" sz="2400" b="1" u="sng" dirty="0">
              <a:solidFill>
                <a:srgbClr val="2125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ko-KR" altLang="en-US" sz="2400" b="1" i="0" u="sng" dirty="0">
              <a:solidFill>
                <a:srgbClr val="212529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6693-B0E9-0F7E-9B7C-3181EF77BE45}"/>
              </a:ext>
            </a:extLst>
          </p:cNvPr>
          <p:cNvSpPr txBox="1"/>
          <p:nvPr/>
        </p:nvSpPr>
        <p:spPr>
          <a:xfrm>
            <a:off x="797394" y="1923660"/>
            <a:ext cx="1059721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GBM 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대비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병렬 처리로 수행시간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속도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빠르다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표준 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GBM 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경우 </a:t>
            </a:r>
            <a:r>
              <a:rPr lang="ko-KR" altLang="en-US" sz="22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규제기능이 없으나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2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는 자체에 </a:t>
            </a:r>
            <a:r>
              <a:rPr lang="ko-KR" altLang="en-US" sz="22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규제 기능으로 강한 내구성을 지닌다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분류와 회귀영역에서 뛰어난 예측 성능 발휘한다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b="1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GBM (</a:t>
            </a:r>
            <a:r>
              <a:rPr lang="en-US" altLang="ko-KR" sz="2400" b="0" i="0" dirty="0">
                <a:solidFill>
                  <a:srgbClr val="7030A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Gradient Boosting </a:t>
            </a:r>
            <a:r>
              <a:rPr lang="en-US" altLang="ko-KR" sz="2400" b="0" i="0" dirty="0">
                <a:solidFill>
                  <a:srgbClr val="383838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Machine)</a:t>
            </a:r>
            <a:endParaRPr lang="en-US" altLang="ko-KR" sz="2400" b="1" u="sng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2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경사하강법을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</a:t>
            </a:r>
            <a:r>
              <a:rPr lang="ko-KR" altLang="en-US" sz="2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 부여를 통해</a:t>
            </a:r>
            <a:r>
              <a:rPr lang="en-US" altLang="ko-KR" sz="2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오류를 개선하는 방법이다</a:t>
            </a:r>
            <a:r>
              <a:rPr lang="en-US" altLang="ko-KR" sz="2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0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경사하강법</a:t>
            </a:r>
            <a:r>
              <a:rPr lang="en-US" altLang="ko-KR" sz="20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b="0" i="0" dirty="0">
                <a:solidFill>
                  <a:srgbClr val="7030A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Gradient Boosting)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함수의 기울기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구하고 경사의 절댓값이 낮은 쪽으로 계속 이동시켜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극값에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이를 때까지 반복시키는 것</a:t>
            </a:r>
            <a:endParaRPr lang="ko-KR" altLang="en-US" sz="20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9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336884" y="349270"/>
            <a:ext cx="11562347" cy="619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580826" y="547420"/>
            <a:ext cx="239360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6693-B0E9-0F7E-9B7C-3181EF77BE45}"/>
              </a:ext>
            </a:extLst>
          </p:cNvPr>
          <p:cNvSpPr txBox="1"/>
          <p:nvPr/>
        </p:nvSpPr>
        <p:spPr>
          <a:xfrm>
            <a:off x="580826" y="1090867"/>
            <a:ext cx="107704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K-S (Kolmogorov-</a:t>
            </a:r>
            <a:r>
              <a:rPr lang="en-US" altLang="ko-KR" sz="2000" b="0" i="0" dirty="0" err="1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smirnov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통계량 </a:t>
            </a:r>
            <a:r>
              <a:rPr lang="en-US" altLang="ko-KR" sz="20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누적 우량비율과 누적 불량비율 차이의 최댓값을 나타내는 </a:t>
            </a:r>
            <a:r>
              <a:rPr lang="ko-KR" altLang="en-US" sz="2000" b="1" i="0" u="sng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측정지표</a:t>
            </a:r>
            <a:r>
              <a:rPr lang="ko-KR" altLang="en-US" sz="20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20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정량적으로 클수록 모형의 성능이 좋다고 판단</a:t>
            </a:r>
            <a:endParaRPr lang="en-US" altLang="ko-KR" sz="20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sz="20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(30 : Good, 40 : Very Good, 50↑ : Excellent)</a:t>
            </a:r>
            <a:endParaRPr lang="ko-KR" altLang="en-US" sz="20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22A898-F22B-4057-B0D0-2F6E2EBD8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538" y="2106530"/>
            <a:ext cx="8549065" cy="42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2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239360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6693-B0E9-0F7E-9B7C-3181EF77BE45}"/>
              </a:ext>
            </a:extLst>
          </p:cNvPr>
          <p:cNvSpPr txBox="1"/>
          <p:nvPr/>
        </p:nvSpPr>
        <p:spPr>
          <a:xfrm>
            <a:off x="804651" y="1425707"/>
            <a:ext cx="105972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신용등급의 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58%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차지하는 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4-5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등급 사회초년생 중 상위 등급에 속한 대상에게 추가적인 </a:t>
            </a:r>
            <a:r>
              <a:rPr lang="ko-KR" altLang="en-US" sz="22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금융포용을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실현하는 등 매우 높은 활용도가 예상된다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56A16-79F0-C00F-F7EA-7CB3855F9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159" y="2413515"/>
            <a:ext cx="8423108" cy="37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7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7423827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  <a:r>
              <a:rPr lang="en-US" altLang="ko-KR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등급세분화</a:t>
            </a:r>
            <a:r>
              <a:rPr lang="en-US" altLang="ko-KR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국내거주 외국인</a:t>
            </a:r>
            <a:r>
              <a:rPr lang="en-US" altLang="ko-KR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6693-B0E9-0F7E-9B7C-3181EF77BE45}"/>
              </a:ext>
            </a:extLst>
          </p:cNvPr>
          <p:cNvSpPr txBox="1"/>
          <p:nvPr/>
        </p:nvSpPr>
        <p:spPr>
          <a:xfrm>
            <a:off x="804651" y="1425707"/>
            <a:ext cx="1076323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비교 등급체계에서는 외국인의 신용도 분별이 제대로 이루어지지 않고 일괄 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등급을 부여하고 있다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사회초년생 등급세분화와 마찬가지로 유의미하게 세분화함으로 </a:t>
            </a:r>
            <a:r>
              <a:rPr lang="ko-KR" altLang="en-US" sz="2200" b="0" i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금융포용</a:t>
            </a:r>
            <a:r>
              <a:rPr lang="ko-KR" altLang="en-US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기회 확대의 지표로 사용 될 수 있다</a:t>
            </a:r>
            <a:r>
              <a:rPr lang="en-US" altLang="ko-KR" sz="2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2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AA310E-9930-ED64-E534-705B120DA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215" y="2758189"/>
            <a:ext cx="7448763" cy="34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81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229101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활용전략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6693-B0E9-0F7E-9B7C-3181EF77BE45}"/>
              </a:ext>
            </a:extLst>
          </p:cNvPr>
          <p:cNvSpPr txBox="1"/>
          <p:nvPr/>
        </p:nvSpPr>
        <p:spPr>
          <a:xfrm>
            <a:off x="797394" y="1521433"/>
            <a:ext cx="10943771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 정보기반 대안 신용평가 모형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건전한 금융시장 조성 기대</a:t>
            </a:r>
            <a:endParaRPr lang="en-US" altLang="ko-KR" sz="23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선호 조건과 대안평가 모형을 결합한 다양한 맞춤형 금융 상품 기획</a:t>
            </a:r>
            <a:endParaRPr lang="en-US" altLang="ko-KR" sz="23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 광고업체와 협업을 통해 금융정보가 부족한 아세안 국가 진출</a:t>
            </a:r>
            <a:endParaRPr lang="en-US" altLang="ko-KR" sz="23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4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국내거주 외국인 특화 신용평가 모형 개발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 근로자의 금융서비스 단절 문제를 해소하는 금융 포용 실현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3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고금리 금융을 제공 받고 있는 베트남 등 타 국가 근로자들에게 금융시장 편의성을 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endParaRPr lang="en-US" altLang="ko-KR" sz="2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47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229101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활용전략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6693-B0E9-0F7E-9B7C-3181EF77BE45}"/>
              </a:ext>
            </a:extLst>
          </p:cNvPr>
          <p:cNvSpPr txBox="1"/>
          <p:nvPr/>
        </p:nvSpPr>
        <p:spPr>
          <a:xfrm>
            <a:off x="804651" y="1518474"/>
            <a:ext cx="10763233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지속가능한 산업 확산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 부족자에 대한 고도화되고 합리적인 신용평가 체계를 제공함으로 기업과 고객 모두에게 </a:t>
            </a:r>
            <a:r>
              <a:rPr lang="ko-KR" altLang="en-US" sz="23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지속 가능한 금융 산업의 확산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제공 가능할 것으로 기대한다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sz="23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기반 신사업 확장</a:t>
            </a:r>
          </a:p>
          <a:p>
            <a:pPr algn="l"/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과제를 통해 실질적으로 국내외 금융사에게 신용평가모형 제공이 </a:t>
            </a:r>
            <a:r>
              <a:rPr lang="ko-KR" altLang="en-US" sz="2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가능해졌다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/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충분한 검증을 진행한 후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신용도 판별에 유의미한 데이터를 제공하고 대안신용평가체계를 제공하는 데이터를 기반으로 하여 신사업의 확장이 가능할 것으로 기대한다</a:t>
            </a:r>
            <a:r>
              <a:rPr lang="en-US" altLang="ko-KR" sz="2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ko-KR" altLang="en-US" sz="24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32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AD6E0AA-1AA8-4853-A18F-9880B082C4B9}"/>
              </a:ext>
            </a:extLst>
          </p:cNvPr>
          <p:cNvSpPr/>
          <p:nvPr/>
        </p:nvSpPr>
        <p:spPr>
          <a:xfrm>
            <a:off x="0" y="17536"/>
            <a:ext cx="12313297" cy="6858000"/>
          </a:xfrm>
          <a:prstGeom prst="rect">
            <a:avLst/>
          </a:prstGeom>
          <a:solidFill>
            <a:srgbClr val="EEE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4930351" y="805714"/>
            <a:ext cx="245259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41C4B6-4402-4C10-806D-4CE8A4769948}"/>
              </a:ext>
            </a:extLst>
          </p:cNvPr>
          <p:cNvSpPr/>
          <p:nvPr/>
        </p:nvSpPr>
        <p:spPr>
          <a:xfrm>
            <a:off x="4557039" y="614006"/>
            <a:ext cx="3077921" cy="85137"/>
          </a:xfrm>
          <a:prstGeom prst="rect">
            <a:avLst/>
          </a:prstGeom>
          <a:solidFill>
            <a:srgbClr val="505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6DDD3-FF82-417C-B109-28849A7C6188}"/>
              </a:ext>
            </a:extLst>
          </p:cNvPr>
          <p:cNvSpPr txBox="1"/>
          <p:nvPr/>
        </p:nvSpPr>
        <p:spPr>
          <a:xfrm>
            <a:off x="343959" y="2620042"/>
            <a:ext cx="311816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빅데이터 분석 목적 </a:t>
            </a:r>
            <a:endParaRPr lang="en-US" altLang="ko-KR" sz="24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64F98-A0B8-4D51-BBC2-71612D60F475}"/>
              </a:ext>
            </a:extLst>
          </p:cNvPr>
          <p:cNvSpPr txBox="1"/>
          <p:nvPr/>
        </p:nvSpPr>
        <p:spPr>
          <a:xfrm>
            <a:off x="343959" y="1600496"/>
            <a:ext cx="293702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요구 조건 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필요성</a:t>
            </a:r>
            <a:r>
              <a:rPr lang="en-US" altLang="ko-KR" sz="2400" b="0" i="0" dirty="0">
                <a:solidFill>
                  <a:srgbClr val="212529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sz="24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0E8B5-7CA4-41D3-A0B0-40BD853D54BF}"/>
              </a:ext>
            </a:extLst>
          </p:cNvPr>
          <p:cNvSpPr txBox="1"/>
          <p:nvPr/>
        </p:nvSpPr>
        <p:spPr>
          <a:xfrm>
            <a:off x="343959" y="3590791"/>
            <a:ext cx="212269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수집</a:t>
            </a:r>
            <a:endParaRPr lang="en-US" altLang="ko-KR" sz="24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A591E-779C-4005-AC64-F68E0DF8B86F}"/>
              </a:ext>
            </a:extLst>
          </p:cNvPr>
          <p:cNvSpPr txBox="1"/>
          <p:nvPr/>
        </p:nvSpPr>
        <p:spPr>
          <a:xfrm>
            <a:off x="343959" y="4562468"/>
            <a:ext cx="18421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 기법</a:t>
            </a:r>
            <a:endParaRPr lang="en-US" altLang="ko-KR" sz="24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2F6F2-60F6-4F9F-8114-AFBB16F7881A}"/>
              </a:ext>
            </a:extLst>
          </p:cNvPr>
          <p:cNvSpPr txBox="1"/>
          <p:nvPr/>
        </p:nvSpPr>
        <p:spPr>
          <a:xfrm>
            <a:off x="7442612" y="1695368"/>
            <a:ext cx="18421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 결과</a:t>
            </a:r>
            <a:endParaRPr lang="en-US" altLang="ko-KR" sz="24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2B0CE-2C41-CF0F-6195-7C0D6C9EE964}"/>
              </a:ext>
            </a:extLst>
          </p:cNvPr>
          <p:cNvSpPr txBox="1"/>
          <p:nvPr/>
        </p:nvSpPr>
        <p:spPr>
          <a:xfrm>
            <a:off x="7442612" y="2620042"/>
            <a:ext cx="18421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활용 전략</a:t>
            </a:r>
            <a:endParaRPr lang="en-US" altLang="ko-KR" sz="24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423F0-4C24-5809-B249-9195F04975A1}"/>
              </a:ext>
            </a:extLst>
          </p:cNvPr>
          <p:cNvSpPr txBox="1"/>
          <p:nvPr/>
        </p:nvSpPr>
        <p:spPr>
          <a:xfrm>
            <a:off x="7442612" y="3544716"/>
            <a:ext cx="335540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남기는 글 </a:t>
            </a:r>
            <a:r>
              <a:rPr lang="en-US" altLang="ko-KR" sz="24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장점</a:t>
            </a:r>
            <a:r>
              <a:rPr lang="en-US" altLang="ko-KR" sz="24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방향</a:t>
            </a:r>
            <a:r>
              <a:rPr lang="en-US" altLang="ko-KR" sz="2400" dirty="0"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sz="2400" b="0" i="0" dirty="0">
              <a:solidFill>
                <a:srgbClr val="000000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28" name="Picture 4" descr="Bangko Sentral ng Pilipinas Inclusive Finance">
            <a:extLst>
              <a:ext uri="{FF2B5EF4-FFF2-40B4-BE49-F238E27FC236}">
                <a16:creationId xmlns:a16="http://schemas.microsoft.com/office/drawing/2014/main" id="{CDC7460A-0FCF-F0E1-1C3F-F550A0FA7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47" b="90000" l="9890" r="89927">
                        <a14:foregroundMark x1="43956" y1="7647" x2="47436" y2="8235"/>
                        <a14:foregroundMark x1="30037" y1="21176" x2="30037" y2="21176"/>
                        <a14:foregroundMark x1="31136" y1="21765" x2="27839" y2="30000"/>
                        <a14:foregroundMark x1="26740" y1="32353" x2="24725" y2="39412"/>
                        <a14:foregroundMark x1="26923" y1="28235" x2="26190" y2="45882"/>
                        <a14:foregroundMark x1="26190" y1="45882" x2="31868" y2="59412"/>
                        <a14:foregroundMark x1="31868" y1="59412" x2="32051" y2="59412"/>
                        <a14:foregroundMark x1="24542" y1="39706" x2="23443" y2="45294"/>
                        <a14:foregroundMark x1="23626" y1="59118" x2="24176" y2="66176"/>
                        <a14:foregroundMark x1="29304" y1="65882" x2="32051" y2="71471"/>
                        <a14:foregroundMark x1="30586" y1="79118" x2="32418" y2="82353"/>
                        <a14:foregroundMark x1="28938" y1="75588" x2="28938" y2="75588"/>
                        <a14:foregroundMark x1="24908" y1="67059" x2="28388" y2="76765"/>
                        <a14:foregroundMark x1="36081" y1="83529" x2="36264" y2="84118"/>
                        <a14:foregroundMark x1="42674" y1="84118" x2="42674" y2="84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859" y="4390673"/>
            <a:ext cx="3934076" cy="244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50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252825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의의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6693-B0E9-0F7E-9B7C-3181EF77BE45}"/>
              </a:ext>
            </a:extLst>
          </p:cNvPr>
          <p:cNvSpPr txBox="1"/>
          <p:nvPr/>
        </p:nvSpPr>
        <p:spPr>
          <a:xfrm>
            <a:off x="804651" y="1316175"/>
            <a:ext cx="1076323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대안신용평가 시스템 구축을 통해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신용평가모형의 범위를 확대하여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금융이력이 부족한 고객까지 관리범위에 포함시켰다는 의의가 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신용평가모형의 대표적인 성능측정 지표인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K-S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지표로 성능을 평가하여 활용성을 높였다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둘째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사회초년생 및 국내거주 외국인에 대한 등급 세분화를 통한 신용평가 업무 전반의 효율성과 효과성을 향상시켰다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셋째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신용도 판별에 유의미한 대안 데이터를 제공하거나 대안신용평가체계를 </a:t>
            </a:r>
          </a:p>
          <a:p>
            <a:pPr algn="l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제공하는 데이터 기반 신사업의 확장도 가능하게 할 발판을 만들었다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7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1544012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6693-B0E9-0F7E-9B7C-3181EF77BE45}"/>
              </a:ext>
            </a:extLst>
          </p:cNvPr>
          <p:cNvSpPr txBox="1"/>
          <p:nvPr/>
        </p:nvSpPr>
        <p:spPr>
          <a:xfrm>
            <a:off x="804651" y="1316175"/>
            <a:ext cx="107632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첫째 개인 사생활 침해 문제가 있다</a:t>
            </a:r>
            <a:r>
              <a:rPr lang="en-US" altLang="ko-KR" sz="24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</a:p>
          <a:p>
            <a:pPr algn="l"/>
            <a:r>
              <a:rPr lang="ko-KR" altLang="en-US" sz="24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대안데이터에 개인정보가 포함된 경우 법적 문제가 발생할 수 있기 때문이다</a:t>
            </a:r>
            <a:r>
              <a:rPr lang="en-US" altLang="ko-KR" sz="24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/>
            <a:endParaRPr lang="en-US" altLang="ko-KR" sz="2400" b="0" i="0" dirty="0">
              <a:solidFill>
                <a:srgbClr val="11111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둘째 시스템에서 정보를 투명하게 활용하는지 </a:t>
            </a:r>
            <a:r>
              <a:rPr lang="ko-KR" altLang="en-US" sz="2400" b="0" i="0" dirty="0" err="1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관리감독하는것도</a:t>
            </a:r>
            <a:r>
              <a:rPr lang="ko-KR" altLang="en-US" sz="24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문제이다</a:t>
            </a:r>
            <a:r>
              <a:rPr lang="en-US" altLang="ko-KR" sz="24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/>
            <a:r>
              <a:rPr lang="ko-KR" altLang="en-US" sz="24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정보가 신용 점수에 큰 영향을 끼친다는 점이 알려져 차주가 악용할 수 있기 때문이다</a:t>
            </a:r>
            <a:r>
              <a:rPr lang="en-US" altLang="ko-KR" sz="24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295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개사 가명 결합 데이터로 분석 마트를 구성하고 통해 모형을 구</a:t>
            </a:r>
          </a:p>
          <a:p>
            <a:pPr algn="ctr"/>
            <a:r>
              <a:rPr lang="ko-KR" altLang="en-US" dirty="0"/>
              <a:t>축하였음</a:t>
            </a:r>
            <a:r>
              <a:rPr lang="en-US" altLang="ko-KR" dirty="0"/>
              <a:t>. </a:t>
            </a:r>
            <a:r>
              <a:rPr lang="ko-KR" altLang="en-US" dirty="0"/>
              <a:t>모형 구축은 모형의 결과에 대한 설명력이 높고 모형 관리 및 시스템 운영이 안정적인 </a:t>
            </a:r>
          </a:p>
          <a:p>
            <a:pPr algn="ctr"/>
            <a:r>
              <a:rPr lang="en-US" altLang="ko-KR" dirty="0"/>
              <a:t>Logistic Regression</a:t>
            </a:r>
            <a:r>
              <a:rPr lang="ko-KR" altLang="en-US" dirty="0"/>
              <a:t>과 모형 결과에 대한 설명이 어렵지만 모형의 성능이 높은 것이 장점인 </a:t>
            </a:r>
            <a:r>
              <a:rPr lang="en-US" altLang="ko-KR" dirty="0"/>
              <a:t>Black </a:t>
            </a:r>
          </a:p>
          <a:p>
            <a:pPr algn="ctr"/>
            <a:r>
              <a:rPr lang="en-US" altLang="ko-KR" dirty="0"/>
              <a:t>Box</a:t>
            </a:r>
            <a:r>
              <a:rPr lang="ko-KR" altLang="en-US" dirty="0"/>
              <a:t>활용 하였음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494237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 나아가야 할 방향 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디지털피디아] 포용금융(Financial Inclusion) &lt; 종합 &lt; 기사본문 - 디지털투데이 (DigitalToday)">
            <a:extLst>
              <a:ext uri="{FF2B5EF4-FFF2-40B4-BE49-F238E27FC236}">
                <a16:creationId xmlns:a16="http://schemas.microsoft.com/office/drawing/2014/main" id="{0595CC94-78EA-4977-9239-0344BB1FE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t="7712" r="8447" b="6513"/>
          <a:stretch/>
        </p:blipFill>
        <p:spPr bwMode="auto">
          <a:xfrm>
            <a:off x="9751115" y="4559972"/>
            <a:ext cx="1816769" cy="17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3A6693-B0E9-0F7E-9B7C-3181EF77BE45}"/>
              </a:ext>
            </a:extLst>
          </p:cNvPr>
          <p:cNvSpPr txBox="1"/>
          <p:nvPr/>
        </p:nvSpPr>
        <p:spPr>
          <a:xfrm>
            <a:off x="804651" y="1316175"/>
            <a:ext cx="1076323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첫째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금융이력부족자의 대상 선정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범위 및 정확성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인과설명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발생주기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오류판별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등을 고려한 데이터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지표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모형의 현행화가 지속적으로 수행해야 한다</a:t>
            </a:r>
            <a:endParaRPr lang="en-US" altLang="ko-KR" sz="24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0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둘째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기관 내부의 데이터 관련 인식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제도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조직의 지원이 필요하다</a:t>
            </a:r>
            <a:endParaRPr lang="en-US" altLang="ko-KR" sz="24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셋째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대상자의 확대 및 평가 시행자의 업무 정확성을 높이기 위한 꾸준한 서비스 개발이 </a:t>
            </a:r>
            <a:r>
              <a:rPr lang="ko-KR" altLang="en-US" sz="2400" b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되어야한다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/>
            <a:endParaRPr lang="en-US" altLang="ko-KR" sz="20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마지막으로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금융신용평가 관련 행정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공공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민간 기관으로 적극적인 확산되어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범사회적 또는 범국가적 신용평가관리체계를 향상시켜야 한다</a:t>
            </a:r>
            <a:r>
              <a:rPr lang="en-US" altLang="ko-KR" sz="24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240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06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A8EF0-BA79-483E-B3C0-E664098F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BCFDA4-84E7-43FF-85BA-A3783E299EBF}"/>
              </a:ext>
            </a:extLst>
          </p:cNvPr>
          <p:cNvSpPr/>
          <p:nvPr/>
        </p:nvSpPr>
        <p:spPr>
          <a:xfrm>
            <a:off x="873071" y="720671"/>
            <a:ext cx="10445857" cy="55483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5095D-16E4-47D0-978A-BCCD290449DB}"/>
              </a:ext>
            </a:extLst>
          </p:cNvPr>
          <p:cNvSpPr txBox="1"/>
          <p:nvPr/>
        </p:nvSpPr>
        <p:spPr>
          <a:xfrm>
            <a:off x="3956952" y="2775029"/>
            <a:ext cx="4278094" cy="93057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you!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DE6A-2D54-4601-B5D0-EEA096717A87}"/>
              </a:ext>
            </a:extLst>
          </p:cNvPr>
          <p:cNvSpPr txBox="1"/>
          <p:nvPr/>
        </p:nvSpPr>
        <p:spPr>
          <a:xfrm>
            <a:off x="4395056" y="3848992"/>
            <a:ext cx="340189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참고자료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nice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평가정보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연합뉴스</a:t>
            </a:r>
            <a:r>
              <a:rPr lang="en-US" altLang="ko-KR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44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4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A5F12-01C7-5819-7451-DBA918E56789}"/>
              </a:ext>
            </a:extLst>
          </p:cNvPr>
          <p:cNvSpPr txBox="1"/>
          <p:nvPr/>
        </p:nvSpPr>
        <p:spPr>
          <a:xfrm>
            <a:off x="955048" y="803391"/>
            <a:ext cx="2933175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금융 포럼이란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988AF-320D-1716-2D2F-F2073A92A6FD}"/>
              </a:ext>
            </a:extLst>
          </p:cNvPr>
          <p:cNvSpPr txBox="1"/>
          <p:nvPr/>
        </p:nvSpPr>
        <p:spPr>
          <a:xfrm>
            <a:off x="1111458" y="2834965"/>
            <a:ext cx="9983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5057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저소득층</a:t>
            </a:r>
            <a:r>
              <a:rPr lang="en-US" altLang="ko-KR" sz="2400" dirty="0">
                <a:solidFill>
                  <a:srgbClr val="5057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5057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다문화가정 등 취약계층을 포함한 모든 사회계층이 비용 등 측면에서 큰 부담 없이 금융서비스를 쉽게 활용하도록 하는 과정 또는 시스템</a:t>
            </a:r>
            <a:endParaRPr lang="en-US" altLang="ko-KR" sz="2400" dirty="0">
              <a:solidFill>
                <a:srgbClr val="50578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23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3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A5F12-01C7-5819-7451-DBA918E56789}"/>
              </a:ext>
            </a:extLst>
          </p:cNvPr>
          <p:cNvSpPr txBox="1"/>
          <p:nvPr/>
        </p:nvSpPr>
        <p:spPr>
          <a:xfrm>
            <a:off x="894889" y="803391"/>
            <a:ext cx="338102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신용 평가 모형이란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988AF-320D-1716-2D2F-F2073A92A6FD}"/>
              </a:ext>
            </a:extLst>
          </p:cNvPr>
          <p:cNvSpPr txBox="1"/>
          <p:nvPr/>
        </p:nvSpPr>
        <p:spPr>
          <a:xfrm>
            <a:off x="745957" y="2834965"/>
            <a:ext cx="108219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5057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과거의 신용 거래 행위를 기반으로 빌린 돈을 미래에 잘 상환할 가능성을 예측하는 모형</a:t>
            </a:r>
            <a:endParaRPr lang="en-US" altLang="ko-KR" sz="2400" dirty="0">
              <a:solidFill>
                <a:srgbClr val="50578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83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4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375134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요구 조건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</a:t>
            </a:r>
            <a:r>
              <a:rPr lang="en-US" altLang="ko-KR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E37B4-EA92-EBEC-6980-D9C1CF7BC34F}"/>
              </a:ext>
            </a:extLst>
          </p:cNvPr>
          <p:cNvSpPr txBox="1"/>
          <p:nvPr/>
        </p:nvSpPr>
        <p:spPr>
          <a:xfrm>
            <a:off x="797394" y="1432932"/>
            <a:ext cx="103020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국내 금융사들은 고도화된 신용평가 및 신용관리 체계를 구축하여 차주의 상환능력을 빠르고 효율적으로 평가할 수 있다. 고도화된 신용평가체계는 평가 요소의 대부분이 과거금융이력 기반으로 구성되어 있기에 </a:t>
            </a:r>
            <a:r>
              <a:rPr lang="ko-KR" altLang="en-US" sz="2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금융이력이 부족한 금융시장 참여자들에게는 역차별의 요소가 되어 왔다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2D6F99-919A-0063-E8F3-28AC31DCAC10}"/>
              </a:ext>
            </a:extLst>
          </p:cNvPr>
          <p:cNvGrpSpPr/>
          <p:nvPr/>
        </p:nvGrpSpPr>
        <p:grpSpPr>
          <a:xfrm>
            <a:off x="952237" y="2879482"/>
            <a:ext cx="10302039" cy="2886099"/>
            <a:chOff x="1019676" y="3428999"/>
            <a:chExt cx="9620250" cy="25381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19395C-5B4E-2D74-779B-332AEAD4A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9829"/>
            <a:stretch/>
          </p:blipFill>
          <p:spPr>
            <a:xfrm>
              <a:off x="1019676" y="3428999"/>
              <a:ext cx="9620250" cy="17639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11D4B5-1C08-F428-11D4-E22F7E126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2097" b="270"/>
            <a:stretch/>
          </p:blipFill>
          <p:spPr>
            <a:xfrm>
              <a:off x="1019676" y="5192908"/>
              <a:ext cx="9620250" cy="77425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9BB4995-A8A8-D467-639E-7657D4CBA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676" y="5107939"/>
              <a:ext cx="9620250" cy="2161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B7F870-69F9-7C25-8CA4-D4A18AB47FFC}"/>
              </a:ext>
            </a:extLst>
          </p:cNvPr>
          <p:cNvSpPr txBox="1"/>
          <p:nvPr/>
        </p:nvSpPr>
        <p:spPr>
          <a:xfrm>
            <a:off x="-71560" y="5882338"/>
            <a:ext cx="53031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22222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</a:t>
            </a:r>
            <a:r>
              <a:rPr lang="ko-KR" altLang="en-US" sz="2000" dirty="0">
                <a:solidFill>
                  <a:srgbClr val="22222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차주</a:t>
            </a:r>
            <a:r>
              <a:rPr lang="en-US" altLang="ko-KR" sz="2000" dirty="0">
                <a:solidFill>
                  <a:srgbClr val="22222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22222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돈이나 물건을 </a:t>
            </a:r>
            <a:r>
              <a:rPr lang="ko-KR" altLang="en-US" sz="2000" dirty="0" err="1">
                <a:solidFill>
                  <a:srgbClr val="22222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빌려쓴사람</a:t>
            </a:r>
            <a:r>
              <a:rPr lang="ko-KR" altLang="en-US" sz="2000" dirty="0">
                <a:solidFill>
                  <a:srgbClr val="22222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algn="ctr"/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'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01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4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375134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요구 조건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</a:t>
            </a:r>
            <a:r>
              <a:rPr lang="en-US" altLang="ko-KR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E37B4-EA92-EBEC-6980-D9C1CF7BC34F}"/>
              </a:ext>
            </a:extLst>
          </p:cNvPr>
          <p:cNvSpPr txBox="1"/>
          <p:nvPr/>
        </p:nvSpPr>
        <p:spPr>
          <a:xfrm>
            <a:off x="797394" y="1408084"/>
            <a:ext cx="103020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◇ 국민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중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금융이력부족자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'…20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이하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·60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이상이 과반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나이스평가정보는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최근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내 신용카드 사용실적이 없고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내 대출보유 경험이 없는 사람을 </a:t>
            </a:r>
            <a:r>
              <a:rPr lang="ko-KR" altLang="en-US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금융이력부족자</a:t>
            </a:r>
            <a:r>
              <a:rPr lang="en-US" altLang="ko-KR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(Thin-filer 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정의한다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금융이력부족자들의 대부분은 신용점수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700</a:t>
            </a:r>
            <a:r>
              <a:rPr lang="ko-KR" alt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점대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받는 것으로 나타났다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금융이력부족자들은 쌓은 금융거래 정보가 없다 보니 신용을 제대로 인정받지 못해 낮은 신용점수로 평가될 가능성이 높다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신용점수가 낮으면 은행권에서 </a:t>
            </a:r>
            <a:r>
              <a:rPr lang="ko-KR" altLang="en-US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돈을 빌리기 어렵거나 높은 금리로 빌려야 한다</a:t>
            </a:r>
            <a:r>
              <a:rPr lang="en-US" altLang="ko-KR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92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4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375134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요구 조건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</a:t>
            </a:r>
            <a:r>
              <a:rPr lang="en-US" altLang="ko-KR" sz="3200" dirty="0">
                <a:solidFill>
                  <a:srgbClr val="2125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E37B4-EA92-EBEC-6980-D9C1CF7BC34F}"/>
              </a:ext>
            </a:extLst>
          </p:cNvPr>
          <p:cNvSpPr txBox="1"/>
          <p:nvPr/>
        </p:nvSpPr>
        <p:spPr>
          <a:xfrm>
            <a:off x="797394" y="1408084"/>
            <a:ext cx="10644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대안신용평가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란 대안과 신용평가의 결합으로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신용정보가 아닌 대안적인 정보를 활용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신용평가를 하는 것을 의미한다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과제에서는 현대인의 생활과 매우 밀접한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및 디지털 내에서의 이용 패턴을 활용한다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2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신용등급 下인 고객도 다시 보자”…은행들 대안신용평가 모델 개발 박차 - 아시아투데이">
            <a:extLst>
              <a:ext uri="{FF2B5EF4-FFF2-40B4-BE49-F238E27FC236}">
                <a16:creationId xmlns:a16="http://schemas.microsoft.com/office/drawing/2014/main" id="{84411182-620B-FD2E-7E68-932E9A6D6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" r="55085"/>
          <a:stretch/>
        </p:blipFill>
        <p:spPr bwMode="auto">
          <a:xfrm>
            <a:off x="7611254" y="2717332"/>
            <a:ext cx="3364962" cy="350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3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4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6290505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분석 목적 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대상자 정의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10706-79F1-8B2E-128B-D61400EE15D5}"/>
              </a:ext>
            </a:extLst>
          </p:cNvPr>
          <p:cNvSpPr txBox="1"/>
          <p:nvPr/>
        </p:nvSpPr>
        <p:spPr>
          <a:xfrm>
            <a:off x="845456" y="1364373"/>
            <a:ext cx="10515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Thin-filer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고객을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내국인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부족자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단절자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세분화하여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대상으로 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적정 신용등급을 받을 수 있는 신용평가 모형 구축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C9214-0232-AAD9-4774-817D2835E991}"/>
              </a:ext>
            </a:extLst>
          </p:cNvPr>
          <p:cNvSpPr txBox="1"/>
          <p:nvPr/>
        </p:nvSpPr>
        <p:spPr>
          <a:xfrm>
            <a:off x="-223937" y="5757268"/>
            <a:ext cx="10515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22222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* Thin-filer: 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적은 금융거래 실적으로 인해 불리한 신용평가를 받는 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'</a:t>
            </a:r>
            <a:r>
              <a:rPr lang="ko-KR" altLang="en-US" sz="20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금융이력부족자</a:t>
            </a:r>
            <a:r>
              <a:rPr lang="en-US" altLang="ko-KR" sz="2000" b="0" i="0" dirty="0">
                <a:solidFill>
                  <a:srgbClr val="222222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'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C32E0E-1587-7E2F-9F54-AE221E3AB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890" y="2742354"/>
            <a:ext cx="7716320" cy="27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1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A2EDDE-AA4B-48A2-9DEF-9044FAF75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78"/>
          <a:stretch/>
        </p:blipFill>
        <p:spPr>
          <a:xfrm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584D6-517F-4EE4-893D-130C4913C419}"/>
              </a:ext>
            </a:extLst>
          </p:cNvPr>
          <p:cNvSpPr/>
          <p:nvPr/>
        </p:nvSpPr>
        <p:spPr>
          <a:xfrm>
            <a:off x="624114" y="526142"/>
            <a:ext cx="10943771" cy="58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BDCF84-2B7F-45F3-A3A4-DEA5D8EC1E88}"/>
              </a:ext>
            </a:extLst>
          </p:cNvPr>
          <p:cNvSpPr txBox="1"/>
          <p:nvPr/>
        </p:nvSpPr>
        <p:spPr>
          <a:xfrm>
            <a:off x="797394" y="731400"/>
            <a:ext cx="7465826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5057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분석 목적 </a:t>
            </a:r>
            <a:r>
              <a:rPr lang="en-US" altLang="ko-KR" sz="3200" b="0" i="0" dirty="0">
                <a:solidFill>
                  <a:srgbClr val="2125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과제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Frame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200" b="0" i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8E5AE-7B3E-E8A1-34BD-BDA106E36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803" y="2706843"/>
            <a:ext cx="9090908" cy="3577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210706-79F1-8B2E-128B-D61400EE15D5}"/>
              </a:ext>
            </a:extLst>
          </p:cNvPr>
          <p:cNvSpPr txBox="1"/>
          <p:nvPr/>
        </p:nvSpPr>
        <p:spPr>
          <a:xfrm>
            <a:off x="838198" y="1471525"/>
            <a:ext cx="10515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금융이력이 부족한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내국인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대상으로는 디지털 사용정보 기반 대안신용평가 체계를 구축하고 금융정보가 단절된 국내거주 </a:t>
            </a:r>
            <a:r>
              <a:rPr lang="ko-KR" altLang="en-US" sz="2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대해서는 외국인 특화 신용평가 체계 구축을 목적으로 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270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3070</TotalTime>
  <Words>2783</Words>
  <Application>Microsoft Office PowerPoint</Application>
  <PresentationFormat>와이드스크린</PresentationFormat>
  <Paragraphs>254</Paragraphs>
  <Slides>23</Slides>
  <Notes>22</Notes>
  <HiddenSlides>2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8" baseType="lpstr">
      <vt:lpstr>나눔스퀘어 ExtraBold</vt:lpstr>
      <vt:lpstr>맑은 고딕</vt:lpstr>
      <vt:lpstr>Spoqa Han Sans</vt:lpstr>
      <vt:lpstr>Calibri Light</vt:lpstr>
      <vt:lpstr>KoPub Dotum</vt:lpstr>
      <vt:lpstr>나눔스퀘어 Light</vt:lpstr>
      <vt:lpstr>Calibri</vt:lpstr>
      <vt:lpstr>Noto Serif KR</vt:lpstr>
      <vt:lpstr>맑은 고딕</vt:lpstr>
      <vt:lpstr>나눔스퀘어</vt:lpstr>
      <vt:lpstr>Noto Sans KR</vt:lpstr>
      <vt:lpstr>Symbol</vt:lpstr>
      <vt:lpstr>Open Sans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오유진</cp:lastModifiedBy>
  <cp:revision>311</cp:revision>
  <dcterms:created xsi:type="dcterms:W3CDTF">2017-12-08T06:13:01Z</dcterms:created>
  <dcterms:modified xsi:type="dcterms:W3CDTF">2023-04-16T04:01:58Z</dcterms:modified>
</cp:coreProperties>
</file>